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  <p:sldId id="340" r:id="rId82"/>
    <p:sldId id="342" r:id="rId83"/>
    <p:sldId id="341" r:id="rId84"/>
    <p:sldId id="343" r:id="rId85"/>
    <p:sldId id="344" r:id="rId86"/>
    <p:sldId id="345" r:id="rId87"/>
    <p:sldId id="346" r:id="rId88"/>
    <p:sldId id="347" r:id="rId89"/>
    <p:sldId id="369" r:id="rId90"/>
    <p:sldId id="348" r:id="rId91"/>
    <p:sldId id="349" r:id="rId92"/>
    <p:sldId id="360" r:id="rId93"/>
    <p:sldId id="350" r:id="rId94"/>
    <p:sldId id="361" r:id="rId95"/>
    <p:sldId id="362" r:id="rId96"/>
    <p:sldId id="363" r:id="rId97"/>
    <p:sldId id="351" r:id="rId98"/>
    <p:sldId id="352" r:id="rId99"/>
    <p:sldId id="355" r:id="rId100"/>
    <p:sldId id="356" r:id="rId101"/>
    <p:sldId id="359" r:id="rId102"/>
    <p:sldId id="353" r:id="rId103"/>
    <p:sldId id="357" r:id="rId104"/>
    <p:sldId id="358" r:id="rId105"/>
    <p:sldId id="364" r:id="rId106"/>
    <p:sldId id="365" r:id="rId107"/>
    <p:sldId id="366" r:id="rId108"/>
    <p:sldId id="367" r:id="rId109"/>
    <p:sldId id="368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84" d="100"/>
          <a:sy n="84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 라우팅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송신지에서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수신지를</a:t>
            </a:r>
            <a:r>
              <a:rPr lang="ko-KR" altLang="en-US" dirty="0" smtClean="0"/>
              <a:t> 알지 못하는 모든 패킷을 라우팅하는 경로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가능한 모든 경로에 관한 정보를 저장하기에는 라우팅 테이블의 공간이 충분하지 않을 때 사용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4" y="2690765"/>
            <a:ext cx="9500344" cy="51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979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522653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 이미 구성</a:t>
            </a:r>
            <a:endParaRPr lang="en-US" altLang="ko-KR" dirty="0" smtClean="0"/>
          </a:p>
          <a:p>
            <a:r>
              <a:rPr lang="en-US" altLang="ko-KR" dirty="0" smtClean="0"/>
              <a:t>R1-ISP </a:t>
            </a:r>
            <a:r>
              <a:rPr lang="ko-KR" altLang="en-US" dirty="0" smtClean="0"/>
              <a:t>구간의 네트워크는 </a:t>
            </a:r>
            <a:r>
              <a:rPr lang="en-US" altLang="ko-KR" dirty="0" smtClean="0"/>
              <a:t>172.30.0.8/30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 정적 라우팅을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정적 라우팅 구성 시 인터페이스 이름은 사용하지 마시오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 라우팅을 설정하지 마시오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21" y="2015410"/>
            <a:ext cx="4748779" cy="1413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46" y="4167553"/>
            <a:ext cx="5399332" cy="1819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3468" y="3724798"/>
            <a:ext cx="250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“se0/0/0”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0924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라우팅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12" y="2669414"/>
            <a:ext cx="10539588" cy="429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18" y="3542420"/>
            <a:ext cx="642937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8647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시스템의 명령 프롬프트에서 </a:t>
            </a:r>
            <a:r>
              <a:rPr lang="en-US" altLang="ko-KR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확인하는 명령어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36" y="2107773"/>
            <a:ext cx="7562850" cy="3943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98094" y="3008923"/>
            <a:ext cx="1086338" cy="4200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368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Sales_PC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컴퓨터의 네트워크구간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407D382-388D-45E0-B0AC-4DDD4495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552" y="1898009"/>
            <a:ext cx="9029862" cy="4661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320802" y="3008923"/>
            <a:ext cx="1703752" cy="695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854654" y="3255108"/>
            <a:ext cx="2671192" cy="285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96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‘C Class’</a:t>
            </a:r>
            <a:r>
              <a:rPr lang="ko-KR" altLang="en-US" sz="3200" dirty="0" smtClean="0"/>
              <a:t>를 </a:t>
            </a:r>
            <a:r>
              <a:rPr lang="en-US" altLang="ko-KR" sz="3200" dirty="0" smtClean="0"/>
              <a:t>2</a:t>
            </a:r>
            <a:r>
              <a:rPr lang="ko-KR" altLang="en-US" sz="3200" dirty="0" smtClean="0"/>
              <a:t>개의 네트워크로 구분하여 사용하고 싶을 때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가장 적절한 </a:t>
            </a:r>
            <a:r>
              <a:rPr lang="ko-KR" altLang="en-US" sz="3200" dirty="0" err="1" smtClean="0"/>
              <a:t>서브넷</a:t>
            </a:r>
            <a:r>
              <a:rPr lang="ko-KR" altLang="en-US" sz="3200" dirty="0" smtClean="0"/>
              <a:t> 마스크 값으로 옳은 것은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255.255.255.0</a:t>
            </a:r>
          </a:p>
          <a:p>
            <a:endParaRPr lang="en-US" altLang="ko-KR" dirty="0"/>
          </a:p>
          <a:p>
            <a:r>
              <a:rPr lang="en-US" altLang="ko-KR" dirty="0" smtClean="0"/>
              <a:t>255.255.255.128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7477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암호를 암호화되어 저장되도록 설정하는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Service password-encryption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100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31" y="319799"/>
            <a:ext cx="8218923" cy="58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308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255.255.255.252 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서브넷에</a:t>
            </a:r>
            <a:r>
              <a:rPr lang="ko-KR" altLang="en-US" dirty="0" smtClean="0"/>
              <a:t> 최대 할당 가능한 호스트 수로 옳은 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683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129" y="1825625"/>
            <a:ext cx="7823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88923" y="1930400"/>
            <a:ext cx="19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Show </a:t>
            </a:r>
            <a:r>
              <a:rPr lang="en-US" altLang="ko-KR" dirty="0" err="1" smtClean="0"/>
              <a:t>vlan</a:t>
            </a:r>
            <a:r>
              <a:rPr lang="en-US" altLang="ko-KR" dirty="0" smtClean="0"/>
              <a:t>-switch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방식을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프로토콜을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테이블을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구성된 라우팅 프로토콜과 라우팅 테이블의 통신 환경을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5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라우터의 기본 기능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서로 다른 네트워크 간의 연결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패킷이 목적지에 도착할 수 있도록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주소를 외부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변환해주는 </a:t>
            </a:r>
            <a:r>
              <a:rPr lang="en-US" altLang="ko-KR" dirty="0"/>
              <a:t>NAT(Network Address Translation)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방화벽 기능을 통해 내부 네트워크를 외부 네트워크로부터 보호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VPN(Virtual Private Network) </a:t>
            </a:r>
            <a:r>
              <a:rPr lang="ko-KR" altLang="en-US" dirty="0"/>
              <a:t>기능을 제공하여 안전한 원격 접속을 가능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QoS(Quality</a:t>
            </a:r>
            <a:r>
              <a:rPr lang="ko-KR" altLang="en-US" dirty="0"/>
              <a:t> </a:t>
            </a:r>
            <a:r>
              <a:rPr lang="en-US" altLang="ko-KR" dirty="0"/>
              <a:t>of Service) : </a:t>
            </a:r>
            <a:r>
              <a:rPr lang="ko-KR" altLang="en-US" dirty="0"/>
              <a:t>네트워크 트래픽을 관리하여 </a:t>
            </a:r>
            <a:r>
              <a:rPr lang="en-US" altLang="ko-KR" dirty="0"/>
              <a:t> </a:t>
            </a:r>
            <a:r>
              <a:rPr lang="ko-KR" altLang="en-US" dirty="0"/>
              <a:t>전송 품질을 보장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3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 경로 설정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호스트로부터 수신한 패킷을 다른 호스트까지 전송하기 위해 다수의 경로 중 특정한 것을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동적 경로</a:t>
            </a:r>
            <a:r>
              <a:rPr lang="en-US" altLang="ko-KR" dirty="0"/>
              <a:t>(Dynamic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라우팅 정보를 교환하여 동적으로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정적 경로</a:t>
            </a:r>
            <a:r>
              <a:rPr lang="en-US" altLang="ko-KR" dirty="0"/>
              <a:t>(Static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특정 목적지로 가는 경로를 네트워크 고나리자가 직접 지정</a:t>
            </a:r>
          </a:p>
        </p:txBody>
      </p:sp>
    </p:spTree>
    <p:extLst>
      <p:ext uri="{BB962C8B-B14F-4D97-AF65-F5344CB8AC3E}">
        <p14:creationId xmlns:p14="http://schemas.microsoft.com/office/powerpoint/2010/main" val="615324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라우팅 프로토콜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디스턴스</a:t>
            </a:r>
            <a:r>
              <a:rPr lang="en-US" altLang="ko-KR" dirty="0"/>
              <a:t>(Distance)</a:t>
            </a:r>
            <a:r>
              <a:rPr lang="ko-KR" altLang="en-US" dirty="0"/>
              <a:t> 벡터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목적지까지의 거리와 방향 정보를 이용하여 경로를 선택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RIP(Routing Information Protocol)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링크 스테이트</a:t>
            </a:r>
            <a:r>
              <a:rPr lang="en-US" altLang="ko-KR" dirty="0"/>
              <a:t>(Link State)</a:t>
            </a:r>
            <a:r>
              <a:rPr lang="ko-KR" altLang="en-US" dirty="0"/>
              <a:t>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네트워크 토폴로지 정보를 모든 라우터에게 전파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최단 경로 트리를 구성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OSPF(Open</a:t>
            </a:r>
            <a:r>
              <a:rPr lang="ko-KR" altLang="en-US" dirty="0"/>
              <a:t> </a:t>
            </a:r>
            <a:r>
              <a:rPr lang="en-US" altLang="ko-KR" dirty="0"/>
              <a:t>Shortest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First)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69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1660A4A-670F-4F7E-8D33-FDA8D6F0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75" y="1690688"/>
            <a:ext cx="9352250" cy="508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472D-60F1-4035-BE31-12E92CC5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80" y="2486605"/>
            <a:ext cx="3132789" cy="28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6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경로 결정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D161B0-9217-4DED-9C77-A5E2D220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메트릭</a:t>
            </a:r>
            <a:r>
              <a:rPr lang="en-US" altLang="ko-KR" dirty="0"/>
              <a:t>(Metric)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라우팅 프로토콜들이 최적 경로를 선택하는 기준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94FCE3-15B0-409E-99CC-969A8D53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148839"/>
            <a:ext cx="7380143" cy="3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9F85D5-9E05-4C9E-A2FC-3D4DD54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38" y="1821808"/>
            <a:ext cx="6993067" cy="499734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331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Inter-VLAN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2962" y="483051"/>
            <a:ext cx="5289757" cy="57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19F2DE-5A88-4378-B38C-7805D41D1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83" y="2604333"/>
            <a:ext cx="9523732" cy="336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A1D-973C-43FE-A769-F78BBE803427}"/>
              </a:ext>
            </a:extLst>
          </p:cNvPr>
          <p:cNvSpPr txBox="1"/>
          <p:nvPr/>
        </p:nvSpPr>
        <p:spPr>
          <a:xfrm>
            <a:off x="1314883" y="21073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R1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86867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8EC0-E608-4310-B18D-C97923EF8963}"/>
              </a:ext>
            </a:extLst>
          </p:cNvPr>
          <p:cNvSpPr txBox="1"/>
          <p:nvPr/>
        </p:nvSpPr>
        <p:spPr>
          <a:xfrm>
            <a:off x="1314883" y="210735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ISP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C7CE8-E7D9-44A4-91A3-95768BA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7" y="2757920"/>
            <a:ext cx="8622633" cy="235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66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OPSF(Open Shortest Path First)</a:t>
            </a:r>
            <a:endParaRPr lang="en-US" altLang="ko-KR" dirty="0"/>
          </a:p>
          <a:p>
            <a:pPr lvl="1"/>
            <a:r>
              <a:rPr lang="ko-KR" altLang="en-US" dirty="0" smtClean="0"/>
              <a:t>동적 라우팅 프로토콜로 대표적인 링크 상태 라우팅 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규모가 큰 네트워크에서 많이 사용하며 기존의 </a:t>
            </a:r>
            <a:r>
              <a:rPr lang="en-US" altLang="ko-KR" dirty="0" smtClean="0"/>
              <a:t>RIP</a:t>
            </a:r>
            <a:r>
              <a:rPr lang="ko-KR" altLang="en-US" dirty="0" smtClean="0"/>
              <a:t>을 사용할 때의 단점을 해결하기 위해 만들어 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여러 개의 라우팅 경로를 하나로 묶어주는 기능이 매우 뛰어남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RIP</a:t>
            </a:r>
            <a:r>
              <a:rPr lang="ko-KR" altLang="en-US" dirty="0" smtClean="0"/>
              <a:t>와 달리 홉 길이의 제한이 없으므로 대규모의 네트워크에서 주로 설정하고 각각의 </a:t>
            </a:r>
            <a:r>
              <a:rPr lang="ko-KR" altLang="en-US" dirty="0" err="1" smtClean="0"/>
              <a:t>에어리어</a:t>
            </a:r>
            <a:r>
              <a:rPr lang="en-US" altLang="ko-KR" dirty="0" smtClean="0"/>
              <a:t>(Area)</a:t>
            </a:r>
            <a:r>
              <a:rPr lang="ko-KR" altLang="en-US" dirty="0" smtClean="0"/>
              <a:t>의 설정을 기반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 </a:t>
            </a:r>
            <a:r>
              <a:rPr lang="ko-KR" altLang="en-US" dirty="0" err="1" smtClean="0"/>
              <a:t>에어리어의</a:t>
            </a:r>
            <a:r>
              <a:rPr lang="ko-KR" altLang="en-US" dirty="0" smtClean="0"/>
              <a:t> 변동 사항이 다른 에어리어에는 영향을 주지 않게 설정할 수도 있어 안정적인 네트워크를 구성</a:t>
            </a:r>
            <a:endParaRPr lang="en-US" altLang="ko-KR" dirty="0" smtClean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909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8200" y="2805723"/>
            <a:ext cx="9861062" cy="1477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OPSF(Open Shortest Path First) </a:t>
            </a:r>
            <a:r>
              <a:rPr lang="ko-KR" altLang="en-US" dirty="0" smtClean="0"/>
              <a:t>기본 설정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400" dirty="0" smtClean="0"/>
              <a:t>(config)# router ospf [Process ID]</a:t>
            </a:r>
          </a:p>
          <a:p>
            <a:pPr marL="0" indent="0">
              <a:buNone/>
            </a:pPr>
            <a:r>
              <a:rPr lang="en-US" altLang="ko-KR" sz="2400" dirty="0" smtClean="0"/>
              <a:t>(config-router)# router-id [IP Address]</a:t>
            </a:r>
          </a:p>
          <a:p>
            <a:pPr marL="0" indent="0">
              <a:buNone/>
            </a:pPr>
            <a:r>
              <a:rPr lang="en-US" altLang="ko-KR" sz="2400" dirty="0" smtClean="0"/>
              <a:t>(config-router)# network [IP Address] [</a:t>
            </a:r>
            <a:r>
              <a:rPr lang="ko-KR" altLang="en-US" sz="2400" dirty="0" smtClean="0"/>
              <a:t>와일드카드 마스크</a:t>
            </a:r>
            <a:r>
              <a:rPr lang="en-US" altLang="ko-KR" sz="2400" dirty="0" smtClean="0"/>
              <a:t>] area [</a:t>
            </a:r>
            <a:r>
              <a:rPr lang="ko-KR" altLang="en-US" sz="2400" dirty="0" smtClean="0"/>
              <a:t>넘버</a:t>
            </a:r>
            <a:r>
              <a:rPr lang="en-US" altLang="ko-KR" sz="2400" dirty="0" smtClean="0"/>
              <a:t>] </a:t>
            </a:r>
            <a:endParaRPr lang="en-US" altLang="ko-KR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262" y="4417768"/>
            <a:ext cx="10131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Process ID : 1~65535 </a:t>
            </a:r>
            <a:r>
              <a:rPr lang="ko-KR" altLang="en-US" dirty="0" smtClean="0"/>
              <a:t>사이의 임의의 수를 선택하여 사용하며 동일한 라우터에 여러 개의 </a:t>
            </a:r>
            <a:r>
              <a:rPr lang="en-US" altLang="ko-KR" dirty="0" smtClean="0"/>
              <a:t>OSPF </a:t>
            </a:r>
            <a:r>
              <a:rPr lang="ko-KR" altLang="en-US" dirty="0" smtClean="0"/>
              <a:t>프로세스를 설정하여 동작시킬 때 상호 간에 구분하기 위하여 설정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Router-id IP Address : Router ID </a:t>
            </a:r>
            <a:r>
              <a:rPr lang="ko-KR" altLang="en-US" dirty="0" smtClean="0"/>
              <a:t>입력은 생략할 수 있는 설정으로 </a:t>
            </a:r>
            <a:r>
              <a:rPr lang="en-US" altLang="ko-KR" dirty="0" smtClean="0"/>
              <a:t>OSPF</a:t>
            </a:r>
            <a:r>
              <a:rPr lang="ko-KR" altLang="en-US" dirty="0" smtClean="0"/>
              <a:t>에서 변동되지 않는 </a:t>
            </a:r>
            <a:r>
              <a:rPr lang="en-US" altLang="ko-KR" dirty="0" smtClean="0"/>
              <a:t>IP address</a:t>
            </a:r>
            <a:r>
              <a:rPr lang="ko-KR" altLang="en-US" dirty="0" smtClean="0"/>
              <a:t>를 라우터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설정하며 대부분 라우터의 루프백 주소를 라우터의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직접 지정함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Network [IP Address] [</a:t>
            </a:r>
            <a:r>
              <a:rPr lang="ko-KR" altLang="en-US" dirty="0" smtClean="0"/>
              <a:t>와일드카드 마스크</a:t>
            </a:r>
            <a:r>
              <a:rPr lang="en-US" altLang="ko-KR" dirty="0" smtClean="0"/>
              <a:t>] area [</a:t>
            </a:r>
            <a:r>
              <a:rPr lang="ko-KR" altLang="en-US" dirty="0" smtClean="0"/>
              <a:t>넘버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라우터에 직접 연결된 인터페이스의 </a:t>
            </a:r>
            <a:r>
              <a:rPr lang="en-US" altLang="ko-KR" dirty="0" smtClean="0"/>
              <a:t>IP Address, </a:t>
            </a:r>
            <a:r>
              <a:rPr lang="ko-KR" altLang="en-US" dirty="0" smtClean="0"/>
              <a:t>와일드카드 마스크와 </a:t>
            </a:r>
            <a:r>
              <a:rPr lang="en-US" altLang="ko-KR" dirty="0" smtClean="0"/>
              <a:t>Area </a:t>
            </a:r>
            <a:r>
              <a:rPr lang="ko-KR" altLang="en-US" dirty="0" smtClean="0"/>
              <a:t>번호를 설정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950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0511" y="964636"/>
            <a:ext cx="10515600" cy="33044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858846" cy="4351338"/>
          </a:xfrm>
        </p:spPr>
        <p:txBody>
          <a:bodyPr/>
          <a:lstStyle/>
          <a:p>
            <a:r>
              <a:rPr lang="ko-KR" altLang="en-US" dirty="0" smtClean="0"/>
              <a:t>주어진 네트워크 토폴로지를 참고하여 </a:t>
            </a:r>
            <a:r>
              <a:rPr lang="en-US" altLang="ko-KR" dirty="0" smtClean="0"/>
              <a:t>R1, R2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OSPF</a:t>
            </a:r>
            <a:r>
              <a:rPr lang="ko-KR" altLang="en-US" dirty="0" smtClean="0"/>
              <a:t>를 사용하여 라우팅을 설정하되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구간은 </a:t>
            </a:r>
            <a:r>
              <a:rPr lang="en-US" altLang="ko-KR" dirty="0" smtClean="0"/>
              <a:t>Area 1</a:t>
            </a:r>
            <a:r>
              <a:rPr lang="ko-KR" altLang="en-US" dirty="0" smtClean="0"/>
              <a:t>에 속해 있으며</a:t>
            </a:r>
            <a:r>
              <a:rPr lang="en-US" altLang="ko-KR" dirty="0" smtClean="0"/>
              <a:t>, Process-ID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번을 사용하여 라우터의 인접 인터페이스를 선언하여 설정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90" y="1306017"/>
            <a:ext cx="6797431" cy="5188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560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387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206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라우터가 특정 목적지로 향하는 패킷을 전달할 수 있는 경로가 없을 때 사용하는 라우팅 방식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패킷을 동일한 다음 홉</a:t>
            </a:r>
            <a:r>
              <a:rPr lang="en-US" altLang="ko-KR" dirty="0" smtClean="0"/>
              <a:t>(next hop)</a:t>
            </a:r>
            <a:r>
              <a:rPr lang="ko-KR" altLang="en-US" dirty="0" smtClean="0"/>
              <a:t>으로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목적지로 향하는 경로를 모르더라도 패킷을 전달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559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4529" y="1644024"/>
            <a:ext cx="4434049" cy="27404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825625"/>
            <a:ext cx="5531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라우터는 이미 구성되어 있으며 접근할 수 없는 환경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라우터에서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라우터를 통해 외부로 데이터가 전달될 수 있도록 기본 라우팅</a:t>
            </a:r>
            <a:r>
              <a:rPr lang="en-US" altLang="ko-KR" dirty="0" smtClean="0"/>
              <a:t>(Default Routing)</a:t>
            </a:r>
            <a:r>
              <a:rPr lang="ko-KR" altLang="en-US" dirty="0" smtClean="0"/>
              <a:t>을 구성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CDP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ISP “Se0/0/0</a:t>
            </a:r>
            <a:r>
              <a:rPr lang="ko-KR" altLang="en-US" dirty="0" smtClean="0"/>
              <a:t>에 할당된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확인 후 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30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43" y="2500842"/>
            <a:ext cx="5784005" cy="992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243" y="193838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“Se0/0/0“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2" y="4522665"/>
            <a:ext cx="6783511" cy="174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16242" y="3934441"/>
            <a:ext cx="798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run </a:t>
            </a:r>
            <a:r>
              <a:rPr lang="ko-KR" altLang="en-US" dirty="0" smtClean="0"/>
              <a:t>명령 입력 후 </a:t>
            </a:r>
            <a:r>
              <a:rPr lang="en-US" altLang="ko-KR" dirty="0" smtClean="0"/>
              <a:t>“do </a:t>
            </a:r>
            <a:r>
              <a:rPr lang="en-US" altLang="ko-KR" dirty="0" err="1" smtClean="0"/>
              <a:t>sh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ne de” </a:t>
            </a:r>
            <a:r>
              <a:rPr lang="ko-KR" altLang="en-US" dirty="0" smtClean="0"/>
              <a:t>명령을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후에 입력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1385" y="5939692"/>
            <a:ext cx="2547815" cy="265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46" y="1644025"/>
            <a:ext cx="3197132" cy="197594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3759200" y="3235569"/>
            <a:ext cx="6768123" cy="2829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88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2948</Words>
  <Application>Microsoft Office PowerPoint</Application>
  <PresentationFormat>와이드스크린</PresentationFormat>
  <Paragraphs>550</Paragraphs>
  <Slides>109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9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  <vt:lpstr>L2〮L3 스위치 구축 (LM2002010313_16v1)</vt:lpstr>
      <vt:lpstr>학습 목표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2. 경로 결정 방법</vt:lpstr>
      <vt:lpstr> </vt:lpstr>
      <vt:lpstr>Inter-VLAN</vt:lpstr>
      <vt:lpstr> </vt:lpstr>
      <vt:lpstr> </vt:lpstr>
      <vt:lpstr> </vt:lpstr>
      <vt:lpstr> </vt:lpstr>
      <vt:lpstr>실습 ) 라우팅 프로토콜 ospf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‘C Class’를 2개의 네트워크로 구분하여 사용하고 싶을 때, 가장 적절한 서브넷 마스크 값으로 옳은 것은?</vt:lpstr>
      <vt:lpstr>모든 암호를 암호화되어 저장되도록 설정하는 명령어</vt:lpstr>
      <vt:lpstr>PowerPoint 프레젠테이션</vt:lpstr>
      <vt:lpstr>255.255.255.252 인 서브넷에 최대 할당 가능한 호스트 수로 옳은 것은?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5</cp:lastModifiedBy>
  <cp:revision>151</cp:revision>
  <dcterms:created xsi:type="dcterms:W3CDTF">2024-03-19T06:06:20Z</dcterms:created>
  <dcterms:modified xsi:type="dcterms:W3CDTF">2024-11-01T06:24:28Z</dcterms:modified>
</cp:coreProperties>
</file>